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16"/>
  </p:notesMasterIdLst>
  <p:handoutMasterIdLst>
    <p:handoutMasterId r:id="rId17"/>
  </p:handoutMasterIdLst>
  <p:sldIdLst>
    <p:sldId id="464" r:id="rId2"/>
    <p:sldId id="471" r:id="rId3"/>
    <p:sldId id="473" r:id="rId4"/>
    <p:sldId id="474" r:id="rId5"/>
    <p:sldId id="475" r:id="rId6"/>
    <p:sldId id="477" r:id="rId7"/>
    <p:sldId id="481" r:id="rId8"/>
    <p:sldId id="478" r:id="rId9"/>
    <p:sldId id="479" r:id="rId10"/>
    <p:sldId id="483" r:id="rId11"/>
    <p:sldId id="482" r:id="rId12"/>
    <p:sldId id="480" r:id="rId13"/>
    <p:sldId id="484" r:id="rId14"/>
    <p:sldId id="459" r:id="rId15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国際基盤G" initials="EC" lastIdx="8" clrIdx="0">
    <p:extLst>
      <p:ext uri="{19B8F6BF-5375-455C-9EA6-DF929625EA0E}">
        <p15:presenceInfo xmlns:p15="http://schemas.microsoft.com/office/powerpoint/2012/main" userId="国際基盤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987D1C"/>
    <a:srgbClr val="C00000"/>
    <a:srgbClr val="005B94"/>
    <a:srgbClr val="FFFFCC"/>
    <a:srgbClr val="E3C867"/>
    <a:srgbClr val="943900"/>
    <a:srgbClr val="644C20"/>
    <a:srgbClr val="DFC79B"/>
    <a:srgbClr val="3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スタイル (濃色)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 autoAdjust="0"/>
    <p:restoredTop sz="92503" autoAdjust="0"/>
  </p:normalViewPr>
  <p:slideViewPr>
    <p:cSldViewPr>
      <p:cViewPr>
        <p:scale>
          <a:sx n="100" d="100"/>
          <a:sy n="100" d="100"/>
        </p:scale>
        <p:origin x="376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4032" y="8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43236F7-4664-455E-BC07-0CDCE21554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2"/>
            <a:ext cx="2918621" cy="494813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431DEB9-9004-426F-A335-67E0A3C184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fld id="{23400795-29AB-4324-96AE-7F802EE6482E}" type="datetimeFigureOut">
              <a:rPr kumimoji="1" lang="ja-JP" altLang="en-US" smtClean="0"/>
              <a:pPr/>
              <a:t>2024/7/27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95136CF-7728-43A0-B27C-D0DDF271B7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9371503"/>
            <a:ext cx="2918621" cy="494813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9A165A7-74BC-48CC-80C3-CE94A50EC5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5573" y="9371503"/>
            <a:ext cx="2918621" cy="494813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fld id="{F1503A65-AD4E-4996-98EA-0537A51CC4C0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00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18831" cy="495029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 b="0" i="0"/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6" y="2"/>
            <a:ext cx="2918831" cy="495029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 b="0" i="0"/>
            </a:lvl1pPr>
          </a:lstStyle>
          <a:p>
            <a:fld id="{E1F90248-EE6A-492B-9478-0BEDDAFA9DDF}" type="datetimeFigureOut">
              <a:rPr lang="ja-JP" altLang="en-US" smtClean="0"/>
              <a:pPr/>
              <a:t>2024/7/27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7" tIns="45714" rIns="91427" bIns="4571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7"/>
            <a:ext cx="5388610" cy="3884861"/>
          </a:xfrm>
          <a:prstGeom prst="rect">
            <a:avLst/>
          </a:prstGeom>
        </p:spPr>
        <p:txBody>
          <a:bodyPr vert="horz" lIns="91427" tIns="45714" rIns="91427" bIns="4571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3" y="9371286"/>
            <a:ext cx="2918831" cy="495028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 b="0" i="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6" y="9371286"/>
            <a:ext cx="2918831" cy="495028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 b="0" i="0"/>
            </a:lvl1pPr>
          </a:lstStyle>
          <a:p>
            <a:fld id="{9B63B2ED-D70A-4E8F-96F9-541B53228F1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9179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ja-JP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17412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1pPr>
            <a:lvl2pPr marL="734913" indent="-281691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2pPr>
            <a:lvl3pPr marL="1131483" indent="-225038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3pPr>
            <a:lvl4pPr marL="1584705" indent="-225038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4pPr>
            <a:lvl5pPr marL="2037927" indent="-225038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5pPr>
            <a:lvl6pPr marL="2491150" indent="-225038" defTabSz="453222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6pPr>
            <a:lvl7pPr marL="2944372" indent="-225038" defTabSz="453222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7pPr>
            <a:lvl8pPr marL="3397595" indent="-225038" defTabSz="453222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8pPr>
            <a:lvl9pPr marL="3850817" indent="-225038" defTabSz="453222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9pPr>
          </a:lstStyle>
          <a:p>
            <a:pPr defTabSz="453222" fontAlgn="base">
              <a:spcBef>
                <a:spcPct val="0"/>
              </a:spcBef>
              <a:spcAft>
                <a:spcPct val="0"/>
              </a:spcAft>
              <a:defRPr/>
            </a:pPr>
            <a:fld id="{3DC60360-78A5-4736-A7D3-2E2F7B46CACC}" type="slidenum">
              <a:rPr lang="ja-JP" altLang="en-US">
                <a:solidFill>
                  <a:srgbClr val="000000"/>
                </a:solidFill>
                <a:latin typeface="游ゴシック" panose="020B0400000000000000" pitchFamily="50" charset="-128"/>
                <a:ea typeface="ＭＳ Ｐゴシック" panose="020B0600070205080204" pitchFamily="50" charset="-128"/>
              </a:rPr>
              <a:pPr defTabSz="453222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ja-JP" altLang="en-US">
              <a:solidFill>
                <a:srgbClr val="000000"/>
              </a:solidFill>
              <a:latin typeface="游ゴシック" panose="020B0400000000000000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074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3B2ED-D70A-4E8F-96F9-541B53228F15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426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3B2ED-D70A-4E8F-96F9-541B53228F15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2195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3B2ED-D70A-4E8F-96F9-541B53228F15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1546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3B2ED-D70A-4E8F-96F9-541B53228F15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2716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3B2ED-D70A-4E8F-96F9-541B53228F15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4601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3B2ED-D70A-4E8F-96F9-541B53228F15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17573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3B2ED-D70A-4E8F-96F9-541B53228F15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5672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758AD-138C-DE49-A908-48258F27A13C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855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正方形/長方形 6"/>
          <p:cNvSpPr/>
          <p:nvPr userDrawn="1"/>
        </p:nvSpPr>
        <p:spPr>
          <a:xfrm>
            <a:off x="0" y="0"/>
            <a:ext cx="9144000" cy="134938"/>
          </a:xfrm>
          <a:prstGeom prst="rect">
            <a:avLst/>
          </a:prstGeom>
          <a:solidFill>
            <a:srgbClr val="987D1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381363" y="3909153"/>
            <a:ext cx="83812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図 9" descr="flag_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69" y="0"/>
            <a:ext cx="1109861" cy="154722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886967"/>
            <a:ext cx="7772400" cy="1470025"/>
          </a:xfrm>
        </p:spPr>
        <p:txBody>
          <a:bodyPr>
            <a:normAutofit/>
          </a:bodyPr>
          <a:lstStyle>
            <a:lvl1pPr algn="ctr">
              <a:defRPr sz="4000" baseline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464568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203864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17382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26749"/>
            <a:ext cx="8064896" cy="709963"/>
          </a:xfrm>
        </p:spPr>
        <p:txBody>
          <a:bodyPr bIns="0"/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cxnSp>
        <p:nvCxnSpPr>
          <p:cNvPr id="4" name="直線コネクタ 3"/>
          <p:cNvCxnSpPr/>
          <p:nvPr userDrawn="1"/>
        </p:nvCxnSpPr>
        <p:spPr>
          <a:xfrm flipV="1">
            <a:off x="0" y="842401"/>
            <a:ext cx="3347864" cy="1"/>
          </a:xfrm>
          <a:prstGeom prst="line">
            <a:avLst/>
          </a:prstGeom>
          <a:ln w="63500" cmpd="dbl">
            <a:solidFill>
              <a:srgbClr val="022C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61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cxnSp>
        <p:nvCxnSpPr>
          <p:cNvPr id="5" name="直線コネクタ 4"/>
          <p:cNvCxnSpPr/>
          <p:nvPr userDrawn="1"/>
        </p:nvCxnSpPr>
        <p:spPr>
          <a:xfrm flipV="1">
            <a:off x="0" y="842401"/>
            <a:ext cx="3347864" cy="1"/>
          </a:xfrm>
          <a:prstGeom prst="line">
            <a:avLst/>
          </a:prstGeom>
          <a:ln w="63500" cmpd="dbl">
            <a:solidFill>
              <a:srgbClr val="022C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89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61817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0"/>
            <a:ext cx="9144000" cy="134938"/>
          </a:xfrm>
          <a:prstGeom prst="rect">
            <a:avLst/>
          </a:prstGeom>
          <a:solidFill>
            <a:srgbClr val="987D1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 descr="flag_l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069" y="0"/>
            <a:ext cx="1109861" cy="154722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 userDrawn="1"/>
        </p:nvSpPr>
        <p:spPr>
          <a:xfrm>
            <a:off x="7684805" y="6351711"/>
            <a:ext cx="140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50868-C88D-6B49-8F6F-2FC5D73B70AB}" type="slidenum"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160041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CC2344-3C51-1546-8129-9C54973DD3EE}"/>
              </a:ext>
            </a:extLst>
          </p:cNvPr>
          <p:cNvSpPr/>
          <p:nvPr userDrawn="1"/>
        </p:nvSpPr>
        <p:spPr>
          <a:xfrm>
            <a:off x="7364896" y="0"/>
            <a:ext cx="1779104" cy="135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9144000" cy="134938"/>
          </a:xfrm>
          <a:prstGeom prst="rect">
            <a:avLst/>
          </a:prstGeom>
          <a:solidFill>
            <a:srgbClr val="987D1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3" name="図 2" descr="flag_l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069" y="0"/>
            <a:ext cx="1109861" cy="1547220"/>
          </a:xfrm>
          <a:prstGeom prst="rect">
            <a:avLst/>
          </a:prstGeom>
        </p:spPr>
      </p:pic>
      <p:cxnSp>
        <p:nvCxnSpPr>
          <p:cNvPr id="5" name="直線コネクタ 4"/>
          <p:cNvCxnSpPr/>
          <p:nvPr userDrawn="1"/>
        </p:nvCxnSpPr>
        <p:spPr>
          <a:xfrm flipV="1">
            <a:off x="0" y="842401"/>
            <a:ext cx="3347864" cy="1"/>
          </a:xfrm>
          <a:prstGeom prst="line">
            <a:avLst/>
          </a:prstGeom>
          <a:ln w="63500" cmpd="dbl">
            <a:solidFill>
              <a:srgbClr val="022C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03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064896" cy="720080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67544" y="1268760"/>
            <a:ext cx="8219256" cy="5256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7684805" y="6351711"/>
            <a:ext cx="140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50868-C88D-6B49-8F6F-2FC5D73B70AB}" type="slidenum"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Times New Roman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0" y="0"/>
            <a:ext cx="9144000" cy="134938"/>
          </a:xfrm>
          <a:prstGeom prst="rect">
            <a:avLst/>
          </a:prstGeom>
          <a:solidFill>
            <a:srgbClr val="987D1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8316416" y="0"/>
            <a:ext cx="609299" cy="792088"/>
            <a:chOff x="8316416" y="0"/>
            <a:chExt cx="609299" cy="792088"/>
          </a:xfrm>
        </p:grpSpPr>
        <p:sp>
          <p:nvSpPr>
            <p:cNvPr id="22" name="フリーフォーム 21"/>
            <p:cNvSpPr/>
            <p:nvPr userDrawn="1"/>
          </p:nvSpPr>
          <p:spPr>
            <a:xfrm>
              <a:off x="8316416" y="0"/>
              <a:ext cx="609299" cy="792088"/>
            </a:xfrm>
            <a:custGeom>
              <a:avLst/>
              <a:gdLst>
                <a:gd name="connsiteX0" fmla="*/ 0 w 2160240"/>
                <a:gd name="connsiteY0" fmla="*/ 0 h 2808312"/>
                <a:gd name="connsiteX1" fmla="*/ 2160240 w 2160240"/>
                <a:gd name="connsiteY1" fmla="*/ 0 h 2808312"/>
                <a:gd name="connsiteX2" fmla="*/ 2160240 w 2160240"/>
                <a:gd name="connsiteY2" fmla="*/ 2808312 h 2808312"/>
                <a:gd name="connsiteX3" fmla="*/ 1088826 w 2160240"/>
                <a:gd name="connsiteY3" fmla="*/ 2232248 h 2808312"/>
                <a:gd name="connsiteX4" fmla="*/ 0 w 2160240"/>
                <a:gd name="connsiteY4" fmla="*/ 2808312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240" h="2808312">
                  <a:moveTo>
                    <a:pt x="0" y="0"/>
                  </a:moveTo>
                  <a:lnTo>
                    <a:pt x="2160240" y="0"/>
                  </a:lnTo>
                  <a:lnTo>
                    <a:pt x="2160240" y="2808312"/>
                  </a:lnTo>
                  <a:lnTo>
                    <a:pt x="1088826" y="2232248"/>
                  </a:lnTo>
                  <a:lnTo>
                    <a:pt x="0" y="2808312"/>
                  </a:lnTo>
                  <a:close/>
                </a:path>
              </a:pathLst>
            </a:custGeom>
            <a:solidFill>
              <a:srgbClr val="022C5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50" charset="-128"/>
                <a:cs typeface="+mn-cs"/>
              </a:endParaRPr>
            </a:p>
          </p:txBody>
        </p:sp>
        <p:pic>
          <p:nvPicPr>
            <p:cNvPr id="14" name="図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551" y="37308"/>
              <a:ext cx="401445" cy="401445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 userDrawn="1"/>
          </p:nvSpPr>
          <p:spPr>
            <a:xfrm>
              <a:off x="8355459" y="480274"/>
              <a:ext cx="53059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-2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brima" panose="02000000000000000000" pitchFamily="2" charset="0"/>
                  <a:ea typeface="ＭＳ Ｐゴシック" panose="020B0600070205080204" pitchFamily="50" charset="-128"/>
                  <a:cs typeface="+mn-cs"/>
                </a:rPr>
                <a:t>Tokyo Tech</a:t>
              </a:r>
              <a:endParaRPr kumimoji="1" lang="ja-JP" altLang="en-US" sz="1050" b="1" i="0" u="none" strike="noStrike" kern="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brima" panose="02000000000000000000" pitchFamily="2" charset="0"/>
                <a:ea typeface="ＭＳ Ｐゴシック" panose="020B0600070205080204" pitchFamily="50" charset="-128"/>
                <a:cs typeface="+mn-cs"/>
              </a:endParaRPr>
            </a:p>
          </p:txBody>
        </p:sp>
      </p:grpSp>
      <p:pic>
        <p:nvPicPr>
          <p:cNvPr id="13" name="図 12" descr="flogs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890" y="6"/>
            <a:ext cx="594355" cy="7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7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69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baseline="0">
          <a:solidFill>
            <a:schemeClr val="accent5">
              <a:lumMod val="50000"/>
            </a:schemeClr>
          </a:solidFill>
          <a:latin typeface="Verdana" panose="020B0604030504040204" pitchFamily="34" charset="0"/>
          <a:ea typeface="メイリオ" panose="020B0604030504040204" pitchFamily="50" charset="-128"/>
          <a:cs typeface="+mj-cs"/>
        </a:defRPr>
      </a:lvl1pPr>
    </p:titleStyle>
    <p:bodyStyle>
      <a:lvl1pPr marL="342900" indent="-360000" algn="l" defTabSz="914400" rtl="0" eaLnBrk="1" latinLnBrk="0" hangingPunct="1">
        <a:spcBef>
          <a:spcPts val="1200"/>
        </a:spcBef>
        <a:buFont typeface="Wingdings" panose="05000000000000000000" pitchFamily="2" charset="2"/>
        <a:buChar char="l"/>
        <a:defRPr kumimoji="1" sz="3200" kern="1200" baseline="0">
          <a:solidFill>
            <a:srgbClr val="203864"/>
          </a:solidFill>
          <a:latin typeface="Verdana" panose="020B0604030504040204" pitchFamily="34" charset="0"/>
          <a:ea typeface="メイリオ" panose="020B0604030504040204" pitchFamily="50" charset="-128"/>
          <a:cs typeface="+mn-cs"/>
        </a:defRPr>
      </a:lvl1pPr>
      <a:lvl2pPr marL="742950" indent="-360000" algn="l" defTabSz="914400" rtl="0" eaLnBrk="1" latinLnBrk="0" hangingPunct="1">
        <a:spcBef>
          <a:spcPts val="200"/>
        </a:spcBef>
        <a:buFont typeface="Wingdings" panose="05000000000000000000" pitchFamily="2" charset="2"/>
        <a:buChar char="n"/>
        <a:defRPr kumimoji="1" sz="2800" kern="1200" baseline="0">
          <a:solidFill>
            <a:schemeClr val="bg2">
              <a:lumMod val="50000"/>
            </a:schemeClr>
          </a:solidFill>
          <a:latin typeface="Verdana" panose="020B0604030504040204" pitchFamily="34" charset="0"/>
          <a:ea typeface="メイリオ" panose="020B0604030504040204" pitchFamily="50" charset="-128"/>
          <a:cs typeface="+mn-cs"/>
        </a:defRPr>
      </a:lvl2pPr>
      <a:lvl3pPr marL="987425" indent="-361950" algn="l" defTabSz="914400" rtl="0" eaLnBrk="1" latinLnBrk="0" hangingPunct="1">
        <a:spcBef>
          <a:spcPts val="200"/>
        </a:spcBef>
        <a:buFont typeface="Wingdings" panose="05000000000000000000" pitchFamily="2" charset="2"/>
        <a:buChar char="l"/>
        <a:defRPr kumimoji="1" sz="2400" kern="1200" baseline="0">
          <a:solidFill>
            <a:schemeClr val="bg2">
              <a:lumMod val="50000"/>
            </a:schemeClr>
          </a:solidFill>
          <a:latin typeface="Verdana" panose="020B0604030504040204" pitchFamily="34" charset="0"/>
          <a:ea typeface="メイリオ" panose="020B0604030504040204" pitchFamily="50" charset="-128"/>
          <a:cs typeface="+mn-cs"/>
        </a:defRPr>
      </a:lvl3pPr>
      <a:lvl4pPr marL="1349375" indent="-452438" algn="l" defTabSz="914400" rtl="0" eaLnBrk="1" latinLnBrk="0" hangingPunct="1">
        <a:spcBef>
          <a:spcPts val="200"/>
        </a:spcBef>
        <a:buFont typeface="Wingdings" panose="05000000000000000000" pitchFamily="2" charset="2"/>
        <a:buChar char="l"/>
        <a:defRPr kumimoji="1" sz="2400" kern="1200" baseline="0">
          <a:solidFill>
            <a:schemeClr val="bg2">
              <a:lumMod val="50000"/>
            </a:schemeClr>
          </a:solidFill>
          <a:latin typeface="Verdana" panose="020B0604030504040204" pitchFamily="34" charset="0"/>
          <a:ea typeface="メイリオ" panose="020B0604030504040204" pitchFamily="50" charset="-128"/>
          <a:cs typeface="+mn-cs"/>
        </a:defRPr>
      </a:lvl4pPr>
      <a:lvl5pPr marL="1701800" indent="-442913" algn="l" defTabSz="914400" rtl="0" eaLnBrk="1" latinLnBrk="0" hangingPunct="1">
        <a:spcBef>
          <a:spcPts val="200"/>
        </a:spcBef>
        <a:buFont typeface="Wingdings" panose="05000000000000000000" pitchFamily="2" charset="2"/>
        <a:buChar char="l"/>
        <a:defRPr kumimoji="1" sz="2400" kern="1200" baseline="0">
          <a:solidFill>
            <a:schemeClr val="bg2">
              <a:lumMod val="50000"/>
            </a:schemeClr>
          </a:solidFill>
          <a:latin typeface="Verdana" panose="020B0604030504040204" pitchFamily="34" charset="0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4498"/>
            <a:ext cx="9144000" cy="3436958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00984"/>
          </a:xfrm>
          <a:prstGeom prst="rect">
            <a:avLst/>
          </a:prstGeom>
        </p:spPr>
      </p:pic>
      <p:sp>
        <p:nvSpPr>
          <p:cNvPr id="49" name="正方形/長方形 48"/>
          <p:cNvSpPr/>
          <p:nvPr/>
        </p:nvSpPr>
        <p:spPr>
          <a:xfrm>
            <a:off x="0" y="3289561"/>
            <a:ext cx="9144000" cy="134937"/>
          </a:xfrm>
          <a:prstGeom prst="rect">
            <a:avLst/>
          </a:prstGeom>
          <a:solidFill>
            <a:srgbClr val="987D1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16390" name="タイトル 1"/>
          <p:cNvSpPr txBox="1">
            <a:spLocks/>
          </p:cNvSpPr>
          <p:nvPr/>
        </p:nvSpPr>
        <p:spPr bwMode="auto">
          <a:xfrm>
            <a:off x="49320" y="4055777"/>
            <a:ext cx="6740328" cy="86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>
                <a:solidFill>
                  <a:srgbClr val="203864"/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Weather's Impact on Pedestrian Behavior: 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>
                <a:solidFill>
                  <a:srgbClr val="203864"/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the case of Shibuya Scramble Crossing</a:t>
            </a:r>
            <a:endParaRPr lang="en-US" altLang="ja-JP" sz="2000" dirty="0">
              <a:solidFill>
                <a:srgbClr val="203864"/>
              </a:solidFill>
              <a:latin typeface="Verdana" panose="020B060403050404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 bwMode="auto">
          <a:xfrm>
            <a:off x="3347864" y="5004854"/>
            <a:ext cx="5696431" cy="134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Palatino Linotype" panose="02040502050505030304" pitchFamily="18" charset="0"/>
                <a:ea typeface="HGS明朝E" panose="02020900000000000000" pitchFamily="18" charset="-128"/>
              </a:defRPr>
            </a:lvl9pPr>
          </a:lstStyle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dirty="0">
                <a:solidFill>
                  <a:srgbClr val="203864"/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Bao Doan Minh</a:t>
            </a:r>
          </a:p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>
                <a:solidFill>
                  <a:srgbClr val="203864"/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School of Environment and Society,</a:t>
            </a:r>
          </a:p>
          <a:p>
            <a:pPr algn="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400" dirty="0">
                <a:solidFill>
                  <a:srgbClr val="203864"/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Tokyo Institute of Technology</a:t>
            </a:r>
          </a:p>
        </p:txBody>
      </p:sp>
      <p:pic>
        <p:nvPicPr>
          <p:cNvPr id="8" name="図 47" descr="flag_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568451"/>
            <a:ext cx="13779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310293" y="6327087"/>
            <a:ext cx="4237683" cy="27635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2000" b="0" i="0" kern="120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A-OTF 黎ミン Pro M"/>
                <a:ea typeface="A-OTF 黎ミン Pro M"/>
                <a:cs typeface="A-OTF 黎ミン Pro M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 w="18415" cmpd="sng">
                  <a:noFill/>
                  <a:prstDash val="solid"/>
                </a:ln>
                <a:solidFill>
                  <a:srgbClr val="203864"/>
                </a:solidFill>
                <a:effectLst/>
                <a:uLnTx/>
                <a:uFillTx/>
                <a:latin typeface="Verdana" panose="020B0604030504040204" pitchFamily="34" charset="0"/>
                <a:ea typeface="メイリオ" panose="020B0604030504040204" pitchFamily="50" charset="-128"/>
                <a:cs typeface="Meiryo" charset="-128"/>
              </a:rPr>
              <a:t>2024/08/05</a:t>
            </a:r>
          </a:p>
        </p:txBody>
      </p:sp>
    </p:spTree>
    <p:extLst>
      <p:ext uri="{BB962C8B-B14F-4D97-AF65-F5344CB8AC3E}">
        <p14:creationId xmlns:p14="http://schemas.microsoft.com/office/powerpoint/2010/main" val="62762420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INSIGHT</a:t>
            </a:r>
            <a:endParaRPr lang="ja-JP" altLang="en-US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F26957C-52FF-DC12-A1E3-399E1EF4C700}"/>
              </a:ext>
            </a:extLst>
          </p:cNvPr>
          <p:cNvSpPr txBox="1">
            <a:spLocks/>
          </p:cNvSpPr>
          <p:nvPr/>
        </p:nvSpPr>
        <p:spPr>
          <a:xfrm>
            <a:off x="1043608" y="1002945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Rain impact: break the usual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BC711-6D9C-78C8-FBDD-F9C5255BC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68"/>
          <a:stretch/>
        </p:blipFill>
        <p:spPr>
          <a:xfrm>
            <a:off x="6300192" y="1772816"/>
            <a:ext cx="2592287" cy="3691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F0E2F-8603-2B84-340E-2FA2B28FF2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239"/>
          <a:stretch/>
        </p:blipFill>
        <p:spPr>
          <a:xfrm>
            <a:off x="539552" y="1772816"/>
            <a:ext cx="2592287" cy="3691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87B70-7D81-7367-030E-E9F0F39F7A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286"/>
          <a:stretch/>
        </p:blipFill>
        <p:spPr>
          <a:xfrm>
            <a:off x="3419872" y="1772816"/>
            <a:ext cx="2592287" cy="369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58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INSIGHT</a:t>
            </a:r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767D7-9CF2-06A3-039A-D2D81B213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5"/>
          <a:stretch/>
        </p:blipFill>
        <p:spPr>
          <a:xfrm>
            <a:off x="539542" y="1772816"/>
            <a:ext cx="2592287" cy="3691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71E13-6F53-FAA0-4523-F74346FF3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82"/>
          <a:stretch/>
        </p:blipFill>
        <p:spPr>
          <a:xfrm>
            <a:off x="6300201" y="1772816"/>
            <a:ext cx="2542714" cy="3691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87477-A06B-606E-99A2-FCDBF8FDE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87"/>
          <a:stretch/>
        </p:blipFill>
        <p:spPr>
          <a:xfrm>
            <a:off x="3419872" y="1772816"/>
            <a:ext cx="2592286" cy="3691886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C5DFB3AE-D252-FC4D-E51F-7434700AD8BB}"/>
              </a:ext>
            </a:extLst>
          </p:cNvPr>
          <p:cNvSpPr txBox="1">
            <a:spLocks/>
          </p:cNvSpPr>
          <p:nvPr/>
        </p:nvSpPr>
        <p:spPr>
          <a:xfrm>
            <a:off x="1043608" y="1002945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Rain impact: break the usual pattern</a:t>
            </a:r>
          </a:p>
        </p:txBody>
      </p:sp>
    </p:spTree>
    <p:extLst>
      <p:ext uri="{BB962C8B-B14F-4D97-AF65-F5344CB8AC3E}">
        <p14:creationId xmlns:p14="http://schemas.microsoft.com/office/powerpoint/2010/main" val="408919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INSIGHT</a:t>
            </a:r>
            <a:endParaRPr lang="ja-JP" altLang="en-US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F26957C-52FF-DC12-A1E3-399E1EF4C700}"/>
              </a:ext>
            </a:extLst>
          </p:cNvPr>
          <p:cNvSpPr txBox="1">
            <a:spLocks/>
          </p:cNvSpPr>
          <p:nvPr/>
        </p:nvSpPr>
        <p:spPr>
          <a:xfrm>
            <a:off x="1043608" y="908720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Day of week</a:t>
            </a:r>
            <a:endParaRPr lang="ja-JP" alt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301A8-2EED-21F7-F277-C60A7957C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88" y="1465637"/>
            <a:ext cx="7416824" cy="45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INSIGHT</a:t>
            </a:r>
            <a:endParaRPr lang="ja-JP" altLang="en-US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F26957C-52FF-DC12-A1E3-399E1EF4C700}"/>
              </a:ext>
            </a:extLst>
          </p:cNvPr>
          <p:cNvSpPr txBox="1">
            <a:spLocks/>
          </p:cNvSpPr>
          <p:nvPr/>
        </p:nvSpPr>
        <p:spPr>
          <a:xfrm>
            <a:off x="1043608" y="912027"/>
            <a:ext cx="6768752" cy="456603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Holiday</a:t>
            </a:r>
            <a:endParaRPr lang="ja-JP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927D0-9034-2976-F8A9-0B9C0BC2A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17" r="29103"/>
          <a:stretch/>
        </p:blipFill>
        <p:spPr>
          <a:xfrm>
            <a:off x="145956" y="1526281"/>
            <a:ext cx="2626757" cy="3289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85995E-45F8-90CC-6517-9C590FE2C364}"/>
              </a:ext>
            </a:extLst>
          </p:cNvPr>
          <p:cNvSpPr txBox="1"/>
          <p:nvPr/>
        </p:nvSpPr>
        <p:spPr>
          <a:xfrm>
            <a:off x="145956" y="4954247"/>
            <a:ext cx="2522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15/9 - Respect for the Aged Day (</a:t>
            </a:r>
            <a:r>
              <a:rPr lang="en-US" altLang="ja-JP" sz="1400" dirty="0" err="1"/>
              <a:t>keiro</a:t>
            </a:r>
            <a:r>
              <a:rPr lang="en-US" altLang="ja-JP" sz="1400" dirty="0"/>
              <a:t> no hi)</a:t>
            </a:r>
            <a:endParaRPr 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126609-6C38-524A-7B9C-5A9930798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53"/>
          <a:stretch/>
        </p:blipFill>
        <p:spPr>
          <a:xfrm>
            <a:off x="3125991" y="1526281"/>
            <a:ext cx="2619377" cy="328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C3C9CD-57F0-7C72-7EF5-EF531EE05D97}"/>
              </a:ext>
            </a:extLst>
          </p:cNvPr>
          <p:cNvSpPr txBox="1"/>
          <p:nvPr/>
        </p:nvSpPr>
        <p:spPr>
          <a:xfrm>
            <a:off x="3025899" y="4954247"/>
            <a:ext cx="2522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23/9 - Autumn Equinox Day (</a:t>
            </a:r>
            <a:r>
              <a:rPr lang="en-US" altLang="ja-JP" sz="1400" dirty="0" err="1"/>
              <a:t>shubun</a:t>
            </a:r>
            <a:r>
              <a:rPr lang="en-US" altLang="ja-JP" sz="1400" dirty="0"/>
              <a:t> no hi)</a:t>
            </a:r>
            <a:endParaRPr 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7386F6-134C-4DBA-7848-83D2CC3B38E3}"/>
              </a:ext>
            </a:extLst>
          </p:cNvPr>
          <p:cNvSpPr/>
          <p:nvPr/>
        </p:nvSpPr>
        <p:spPr>
          <a:xfrm>
            <a:off x="1190850" y="3559386"/>
            <a:ext cx="356366" cy="2708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C2B2F2-E0F8-E7DB-2987-BAA7D085A632}"/>
              </a:ext>
            </a:extLst>
          </p:cNvPr>
          <p:cNvSpPr/>
          <p:nvPr/>
        </p:nvSpPr>
        <p:spPr>
          <a:xfrm>
            <a:off x="4287194" y="3127338"/>
            <a:ext cx="296972" cy="2708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7B96F6-DF1D-956B-1AC9-FD969BC78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155"/>
          <a:stretch/>
        </p:blipFill>
        <p:spPr>
          <a:xfrm>
            <a:off x="6098646" y="1541586"/>
            <a:ext cx="2619377" cy="32585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D91FA1-87AA-505C-6F2C-D64805B4BC86}"/>
              </a:ext>
            </a:extLst>
          </p:cNvPr>
          <p:cNvSpPr txBox="1"/>
          <p:nvPr/>
        </p:nvSpPr>
        <p:spPr>
          <a:xfrm>
            <a:off x="6119804" y="4973141"/>
            <a:ext cx="274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/>
              <a:t>23/11 - Labor Thanksgiving Day (</a:t>
            </a:r>
            <a:r>
              <a:rPr lang="en-US" altLang="ja-JP" sz="1400" dirty="0" err="1"/>
              <a:t>kinro</a:t>
            </a:r>
            <a:r>
              <a:rPr lang="en-US" altLang="ja-JP" sz="1400" dirty="0"/>
              <a:t> </a:t>
            </a:r>
            <a:r>
              <a:rPr lang="en-US" altLang="ja-JP" sz="1400" dirty="0" err="1"/>
              <a:t>kansha</a:t>
            </a:r>
            <a:r>
              <a:rPr lang="en-US" altLang="ja-JP" sz="1400" dirty="0"/>
              <a:t> no hi)</a:t>
            </a:r>
            <a:endParaRPr lang="en-US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A85D3C-B9AD-B13C-C5ED-E07091F7278B}"/>
              </a:ext>
            </a:extLst>
          </p:cNvPr>
          <p:cNvSpPr/>
          <p:nvPr/>
        </p:nvSpPr>
        <p:spPr>
          <a:xfrm>
            <a:off x="7020272" y="2924944"/>
            <a:ext cx="360040" cy="3600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234983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"/>
          <p:cNvSpPr txBox="1">
            <a:spLocks/>
          </p:cNvSpPr>
          <p:nvPr/>
        </p:nvSpPr>
        <p:spPr>
          <a:xfrm>
            <a:off x="0" y="2536855"/>
            <a:ext cx="9143999" cy="552141"/>
          </a:xfrm>
          <a:prstGeom prst="rect">
            <a:avLst/>
          </a:prstGeom>
          <a:noFill/>
          <a:effectLst/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2000" b="0" i="0" kern="1200" cap="none" spc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/>
                <a:latin typeface="A-OTF 黎ミン Pro M"/>
                <a:ea typeface="A-OTF 黎ミン Pro M"/>
                <a:cs typeface="A-OTF 黎ミン Pro M"/>
              </a:defRPr>
            </a:lvl1pPr>
          </a:lstStyle>
          <a:p>
            <a:pPr algn="ctr"/>
            <a:r>
              <a:rPr lang="en-US" altLang="ja-JP" sz="4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25"/>
            <a:ext cx="91440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202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INTRODUCTION</a:t>
            </a:r>
            <a:endParaRPr lang="ja-JP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116E1B-CBBE-16FF-62AB-EBB557B4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95" y="1664504"/>
            <a:ext cx="7296809" cy="4104455"/>
          </a:xfrm>
          <a:prstGeom prst="rect">
            <a:avLst/>
          </a:prstGeom>
        </p:spPr>
      </p:pic>
      <p:sp>
        <p:nvSpPr>
          <p:cNvPr id="23" name="タイトル 1">
            <a:extLst>
              <a:ext uri="{FF2B5EF4-FFF2-40B4-BE49-F238E27FC236}">
                <a16:creationId xmlns:a16="http://schemas.microsoft.com/office/drawing/2014/main" id="{5A5B8366-9C18-1908-34CB-14121E81F324}"/>
              </a:ext>
            </a:extLst>
          </p:cNvPr>
          <p:cNvSpPr txBox="1">
            <a:spLocks/>
          </p:cNvSpPr>
          <p:nvPr/>
        </p:nvSpPr>
        <p:spPr>
          <a:xfrm>
            <a:off x="1187623" y="950493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Shibuya Scramble Crossing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952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INTRODUCTION</a:t>
            </a:r>
            <a:endParaRPr lang="ja-JP" alt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045710-4B98-8D9E-9FBA-74BF6E18D98A}"/>
              </a:ext>
            </a:extLst>
          </p:cNvPr>
          <p:cNvSpPr/>
          <p:nvPr/>
        </p:nvSpPr>
        <p:spPr>
          <a:xfrm>
            <a:off x="224840" y="1700808"/>
            <a:ext cx="8694320" cy="107740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>
                <a:latin typeface="+mj-lt"/>
              </a:rPr>
              <a:t>Understanding how weather affects pedestrian behavior can lead to better design of walkways, crosswalks, and public spaces to enhance safety in various weather conditions.</a:t>
            </a:r>
            <a:endParaRPr kumimoji="1" lang="en-US" dirty="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D8ADD7-8A83-E139-CBD6-2AEB0AED1AD5}"/>
              </a:ext>
            </a:extLst>
          </p:cNvPr>
          <p:cNvSpPr/>
          <p:nvPr/>
        </p:nvSpPr>
        <p:spPr>
          <a:xfrm>
            <a:off x="224840" y="4226745"/>
            <a:ext cx="8694320" cy="107107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/>
              <a:t>Insights into pedestrian behavior during different weather conditions can help optimize traffic light timings and pedestrian crossing intervals, improving overall traffic flow.</a:t>
            </a:r>
            <a:endParaRPr kumimoji="1"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1B7824-8792-D170-0685-EDF97A14BF3F}"/>
              </a:ext>
            </a:extLst>
          </p:cNvPr>
          <p:cNvSpPr/>
          <p:nvPr/>
        </p:nvSpPr>
        <p:spPr>
          <a:xfrm>
            <a:off x="237560" y="2966942"/>
            <a:ext cx="8681600" cy="107107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en-US" dirty="0"/>
              <a:t>Retailers can </a:t>
            </a:r>
            <a:r>
              <a:rPr lang="en-US" dirty="0"/>
              <a:t>u</a:t>
            </a:r>
            <a:r>
              <a:rPr kumimoji="1" lang="en-US" dirty="0"/>
              <a:t>nderstand how weather impacts foot traffic, helping them plan promotions, staffing, and inventory management more effectively.</a:t>
            </a: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CB809503-C662-FDED-5E8F-F1FCACFC3A3D}"/>
              </a:ext>
            </a:extLst>
          </p:cNvPr>
          <p:cNvSpPr txBox="1">
            <a:spLocks/>
          </p:cNvSpPr>
          <p:nvPr/>
        </p:nvSpPr>
        <p:spPr>
          <a:xfrm>
            <a:off x="1043608" y="1052736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Benefit</a:t>
            </a:r>
            <a:endParaRPr lang="ja-JP" altLang="en-US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8AF685-3032-BEE7-3FE2-B9B0713A6DD3}"/>
              </a:ext>
            </a:extLst>
          </p:cNvPr>
          <p:cNvSpPr/>
          <p:nvPr/>
        </p:nvSpPr>
        <p:spPr>
          <a:xfrm>
            <a:off x="224840" y="5486549"/>
            <a:ext cx="8694320" cy="82277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dirty="0"/>
              <a:t>Businesses can make better decisions about where to locate new stores or services based on pedestrian patterns in different weather conditions.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109907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METHOD</a:t>
            </a:r>
            <a:endParaRPr lang="ja-JP" altLang="en-US" dirty="0"/>
          </a:p>
        </p:txBody>
      </p:sp>
      <p:pic>
        <p:nvPicPr>
          <p:cNvPr id="4" name="trimmed_1fps">
            <a:hlinkClick r:id="" action="ppaction://media"/>
            <a:extLst>
              <a:ext uri="{FF2B5EF4-FFF2-40B4-BE49-F238E27FC236}">
                <a16:creationId xmlns:a16="http://schemas.microsoft.com/office/drawing/2014/main" id="{5175B9DC-9146-CD81-B70B-B9DCFB33C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531" y="1700808"/>
            <a:ext cx="8448938" cy="4752528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AF26957C-52FF-DC12-A1E3-399E1EF4C700}"/>
              </a:ext>
            </a:extLst>
          </p:cNvPr>
          <p:cNvSpPr txBox="1">
            <a:spLocks/>
          </p:cNvSpPr>
          <p:nvPr/>
        </p:nvSpPr>
        <p:spPr>
          <a:xfrm>
            <a:off x="1043608" y="966941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YOLOv5 Model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7110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METHOD</a:t>
            </a:r>
            <a:endParaRPr lang="ja-JP" altLang="en-US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F26957C-52FF-DC12-A1E3-399E1EF4C700}"/>
              </a:ext>
            </a:extLst>
          </p:cNvPr>
          <p:cNvSpPr txBox="1">
            <a:spLocks/>
          </p:cNvSpPr>
          <p:nvPr/>
        </p:nvSpPr>
        <p:spPr>
          <a:xfrm>
            <a:off x="1043608" y="966941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Japan Meteorological Agency</a:t>
            </a:r>
            <a:endParaRPr lang="ja-JP" alt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3C4AA-01C5-067F-9DFD-1351BAFC5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33" r="3926" b="7867"/>
          <a:stretch/>
        </p:blipFill>
        <p:spPr>
          <a:xfrm>
            <a:off x="179512" y="1697112"/>
            <a:ext cx="8784976" cy="3816424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1C7DC2C0-BA2A-2DFE-D5CE-AE671FDC38E5}"/>
              </a:ext>
            </a:extLst>
          </p:cNvPr>
          <p:cNvSpPr txBox="1">
            <a:spLocks/>
          </p:cNvSpPr>
          <p:nvPr/>
        </p:nvSpPr>
        <p:spPr>
          <a:xfrm>
            <a:off x="395536" y="5709416"/>
            <a:ext cx="856895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60000" algn="l" defTabSz="914400" rtl="0" eaLnBrk="1" latinLnBrk="0" hangingPunct="1">
              <a:spcBef>
                <a:spcPts val="1200"/>
              </a:spcBef>
              <a:buFont typeface="Wingdings" panose="05000000000000000000" pitchFamily="2" charset="2"/>
              <a:buChar char="l"/>
              <a:defRPr kumimoji="1" sz="3200" kern="1200" baseline="0">
                <a:solidFill>
                  <a:srgbClr val="203864"/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n-cs"/>
              </a:defRPr>
            </a:lvl1pPr>
            <a:lvl2pPr marL="742950" indent="-360000" algn="l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Char char="n"/>
              <a:defRPr kumimoji="1" sz="2800" kern="1200" baseline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n-cs"/>
              </a:defRPr>
            </a:lvl2pPr>
            <a:lvl3pPr marL="987425" indent="-361950" algn="l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Char char="l"/>
              <a:defRPr kumimoji="1" sz="2400" kern="1200" baseline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n-cs"/>
              </a:defRPr>
            </a:lvl3pPr>
            <a:lvl4pPr marL="1349375" indent="-452438" algn="l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Char char="l"/>
              <a:defRPr kumimoji="1" sz="2400" kern="1200" baseline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n-cs"/>
              </a:defRPr>
            </a:lvl4pPr>
            <a:lvl5pPr marL="1701800" indent="-442913" algn="l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Char char="l"/>
              <a:defRPr kumimoji="1" sz="2400" kern="1200" baseline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900" dirty="0"/>
              <a:t>The data spans from July 28, 2023, to December 31, 2023, and covers the time period from 8:00 AM to 4:00 PM in Tokyo.</a:t>
            </a:r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11778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INSIGHT</a:t>
            </a:r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6B2CE-D403-9A03-1979-C46498F75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98" y="1345512"/>
            <a:ext cx="7483314" cy="4166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B006B9-6E2D-91A5-E2D2-0BDDF6A24F80}"/>
              </a:ext>
            </a:extLst>
          </p:cNvPr>
          <p:cNvSpPr txBox="1"/>
          <p:nvPr/>
        </p:nvSpPr>
        <p:spPr>
          <a:xfrm>
            <a:off x="2267744" y="1052736"/>
            <a:ext cx="4824536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258F5411-A63C-F42B-D2CC-2A6922E5CEC8}"/>
              </a:ext>
            </a:extLst>
          </p:cNvPr>
          <p:cNvSpPr txBox="1">
            <a:spLocks/>
          </p:cNvSpPr>
          <p:nvPr/>
        </p:nvSpPr>
        <p:spPr>
          <a:xfrm>
            <a:off x="1043608" y="966941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Temperature’s Impact</a:t>
            </a:r>
            <a:endParaRPr lang="ja-JP" altLang="en-US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E9AC8E-F4E1-62EB-577E-4643E8B1E0B2}"/>
              </a:ext>
            </a:extLst>
          </p:cNvPr>
          <p:cNvSpPr/>
          <p:nvPr/>
        </p:nvSpPr>
        <p:spPr>
          <a:xfrm>
            <a:off x="424560" y="5514855"/>
            <a:ext cx="8006848" cy="909539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en-US" sz="1400" dirty="0"/>
              <a:t>The average number of pedestrians crossing Shibuya street shows a moderate negative linear correlation with temperature (-0.39), indicating that as temperatures decrease, there is a noticeable tendency for more pedestrians to be observed crossing the street. </a:t>
            </a:r>
          </a:p>
        </p:txBody>
      </p:sp>
    </p:spTree>
    <p:extLst>
      <p:ext uri="{BB962C8B-B14F-4D97-AF65-F5344CB8AC3E}">
        <p14:creationId xmlns:p14="http://schemas.microsoft.com/office/powerpoint/2010/main" val="413327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INSIGHT</a:t>
            </a:r>
            <a:endParaRPr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006B9-6E2D-91A5-E2D2-0BDDF6A24F80}"/>
              </a:ext>
            </a:extLst>
          </p:cNvPr>
          <p:cNvSpPr txBox="1"/>
          <p:nvPr/>
        </p:nvSpPr>
        <p:spPr>
          <a:xfrm>
            <a:off x="2267744" y="1052736"/>
            <a:ext cx="4824536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258F5411-A63C-F42B-D2CC-2A6922E5CEC8}"/>
              </a:ext>
            </a:extLst>
          </p:cNvPr>
          <p:cNvSpPr txBox="1">
            <a:spLocks/>
          </p:cNvSpPr>
          <p:nvPr/>
        </p:nvSpPr>
        <p:spPr>
          <a:xfrm>
            <a:off x="1043608" y="966941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Temperature’s Impact</a:t>
            </a:r>
            <a:endParaRPr lang="ja-JP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FEA5B8-2778-8535-CBFF-4F3C3DDD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88" y="1600196"/>
            <a:ext cx="6896223" cy="423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53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INSIGHT</a:t>
            </a:r>
            <a:endParaRPr lang="ja-JP" altLang="en-US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F26957C-52FF-DC12-A1E3-399E1EF4C700}"/>
              </a:ext>
            </a:extLst>
          </p:cNvPr>
          <p:cNvSpPr txBox="1">
            <a:spLocks/>
          </p:cNvSpPr>
          <p:nvPr/>
        </p:nvSpPr>
        <p:spPr>
          <a:xfrm>
            <a:off x="1043608" y="1017636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Hourly analysis</a:t>
            </a:r>
            <a:endParaRPr lang="ja-JP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42DE6-20F4-8180-A16E-A267995D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8" y="1551926"/>
            <a:ext cx="8398154" cy="38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1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57402"/>
            <a:ext cx="8064896" cy="709963"/>
          </a:xfrm>
          <a:noFill/>
        </p:spPr>
        <p:txBody>
          <a:bodyPr/>
          <a:lstStyle/>
          <a:p>
            <a:r>
              <a:rPr lang="en-US" altLang="ja-JP" dirty="0"/>
              <a:t>INSIGHT</a:t>
            </a:r>
            <a:endParaRPr lang="ja-JP" altLang="en-US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F26957C-52FF-DC12-A1E3-399E1EF4C700}"/>
              </a:ext>
            </a:extLst>
          </p:cNvPr>
          <p:cNvSpPr txBox="1">
            <a:spLocks/>
          </p:cNvSpPr>
          <p:nvPr/>
        </p:nvSpPr>
        <p:spPr>
          <a:xfrm>
            <a:off x="1043608" y="1223252"/>
            <a:ext cx="6768752" cy="534291"/>
          </a:xfrm>
          <a:prstGeom prst="rect">
            <a:avLst/>
          </a:prstGeom>
          <a:noFill/>
        </p:spPr>
        <p:txBody>
          <a:bodyPr vert="horz" lIns="91440" tIns="45720" rIns="91440" bIns="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600" kern="1200" baseline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メイリオ" panose="020B0604030504040204" pitchFamily="50" charset="-128"/>
                <a:cs typeface="+mj-cs"/>
              </a:defRPr>
            </a:lvl1pPr>
          </a:lstStyle>
          <a:p>
            <a:pPr algn="ctr"/>
            <a:r>
              <a:rPr lang="en-US" altLang="ja-JP" sz="2800" dirty="0"/>
              <a:t>Day hour’s Impact</a:t>
            </a:r>
            <a:endParaRPr lang="ja-JP" alt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49F78-E976-8BA6-5834-304BD8055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02"/>
          <a:stretch/>
        </p:blipFill>
        <p:spPr>
          <a:xfrm>
            <a:off x="263858" y="1873956"/>
            <a:ext cx="5347016" cy="42193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902D4-0272-E794-8277-151112D7500F}"/>
              </a:ext>
            </a:extLst>
          </p:cNvPr>
          <p:cNvCxnSpPr/>
          <p:nvPr/>
        </p:nvCxnSpPr>
        <p:spPr>
          <a:xfrm>
            <a:off x="1502434" y="3501008"/>
            <a:ext cx="360040" cy="4614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E26D12-BA6A-64A4-FBA1-A8B1381DD977}"/>
              </a:ext>
            </a:extLst>
          </p:cNvPr>
          <p:cNvCxnSpPr/>
          <p:nvPr/>
        </p:nvCxnSpPr>
        <p:spPr>
          <a:xfrm>
            <a:off x="1885089" y="3398609"/>
            <a:ext cx="288032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21DEC-7517-F262-D81A-D51CCDC0CF4D}"/>
              </a:ext>
            </a:extLst>
          </p:cNvPr>
          <p:cNvCxnSpPr/>
          <p:nvPr/>
        </p:nvCxnSpPr>
        <p:spPr>
          <a:xfrm>
            <a:off x="2195736" y="3410335"/>
            <a:ext cx="360040" cy="4614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D4E0AD-74BF-E764-DB2B-A34931A86106}"/>
              </a:ext>
            </a:extLst>
          </p:cNvPr>
          <p:cNvCxnSpPr/>
          <p:nvPr/>
        </p:nvCxnSpPr>
        <p:spPr>
          <a:xfrm>
            <a:off x="2555776" y="3485640"/>
            <a:ext cx="360040" cy="4614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7C26496-0AFE-B67A-8DCB-BA6482247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304697"/>
              </p:ext>
            </p:extLst>
          </p:nvPr>
        </p:nvGraphicFramePr>
        <p:xfrm>
          <a:off x="6288492" y="1924651"/>
          <a:ext cx="2591650" cy="3354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501">
                  <a:extLst>
                    <a:ext uri="{9D8B030D-6E8A-4147-A177-3AD203B41FA5}">
                      <a16:colId xmlns:a16="http://schemas.microsoft.com/office/drawing/2014/main" val="522052176"/>
                    </a:ext>
                  </a:extLst>
                </a:gridCol>
                <a:gridCol w="1677149">
                  <a:extLst>
                    <a:ext uri="{9D8B030D-6E8A-4147-A177-3AD203B41FA5}">
                      <a16:colId xmlns:a16="http://schemas.microsoft.com/office/drawing/2014/main" val="1394684411"/>
                    </a:ext>
                  </a:extLst>
                </a:gridCol>
              </a:tblGrid>
              <a:tr h="39441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Hour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AVG Number of Pedestrian per frame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183065"/>
                  </a:ext>
                </a:extLst>
              </a:tr>
              <a:tr h="37034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50984"/>
                  </a:ext>
                </a:extLst>
              </a:tr>
              <a:tr h="37034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16.37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859594"/>
                  </a:ext>
                </a:extLst>
              </a:tr>
              <a:tr h="36819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16.21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276298"/>
                  </a:ext>
                </a:extLst>
              </a:tr>
              <a:tr h="37034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654783"/>
                  </a:ext>
                </a:extLst>
              </a:tr>
              <a:tr h="37034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15.42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329106"/>
                  </a:ext>
                </a:extLst>
              </a:tr>
              <a:tr h="37034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15.2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586843"/>
                  </a:ext>
                </a:extLst>
              </a:tr>
              <a:tr h="37034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667938"/>
                  </a:ext>
                </a:extLst>
              </a:tr>
              <a:tr h="37034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14.41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566284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8CB8BC-2485-2632-628E-F9833190183E}"/>
              </a:ext>
            </a:extLst>
          </p:cNvPr>
          <p:cNvCxnSpPr/>
          <p:nvPr/>
        </p:nvCxnSpPr>
        <p:spPr>
          <a:xfrm>
            <a:off x="3286950" y="3398609"/>
            <a:ext cx="288032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D89ACD-DF6C-7BF5-954C-7765242E1E82}"/>
              </a:ext>
            </a:extLst>
          </p:cNvPr>
          <p:cNvCxnSpPr>
            <a:cxnSpLocks/>
          </p:cNvCxnSpPr>
          <p:nvPr/>
        </p:nvCxnSpPr>
        <p:spPr>
          <a:xfrm>
            <a:off x="2903035" y="3335428"/>
            <a:ext cx="346043" cy="4952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0AF1A51-DD6A-AD26-6799-4F554B4B3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873956"/>
            <a:ext cx="3231774" cy="42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37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Verdana"/>
        <a:ea typeface="メイリオ"/>
        <a:cs typeface=""/>
      </a:majorFont>
      <a:minorFont>
        <a:latin typeface="Verdana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>
            <a:latin typeface="ＭＳ Ｐゴシック" panose="020B0600070205080204" pitchFamily="50" charset="-128"/>
            <a:ea typeface="ＭＳ Ｐゴシック" panose="020B0600070205080204" pitchFamily="50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18297</TotalTime>
  <Words>305</Words>
  <Application>Microsoft Office PowerPoint</Application>
  <PresentationFormat>On-screen Show (4:3)</PresentationFormat>
  <Paragraphs>67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游ゴシック</vt:lpstr>
      <vt:lpstr>Arial</vt:lpstr>
      <vt:lpstr>Calibri</vt:lpstr>
      <vt:lpstr>Ebrima</vt:lpstr>
      <vt:lpstr>Verdana</vt:lpstr>
      <vt:lpstr>Wingdings</vt:lpstr>
      <vt:lpstr>Office テーマ</vt:lpstr>
      <vt:lpstr>PowerPoint Presentation</vt:lpstr>
      <vt:lpstr>INTRODUCTION</vt:lpstr>
      <vt:lpstr>INTRODUCTION</vt:lpstr>
      <vt:lpstr>METHOD</vt:lpstr>
      <vt:lpstr>METHOD</vt:lpstr>
      <vt:lpstr>INSIGHT</vt:lpstr>
      <vt:lpstr>INSIGHT</vt:lpstr>
      <vt:lpstr>INSIGHT</vt:lpstr>
      <vt:lpstr>INSIGHT</vt:lpstr>
      <vt:lpstr>INSIGHT</vt:lpstr>
      <vt:lpstr>INSIGHT</vt:lpstr>
      <vt:lpstr>INSIGHT</vt:lpstr>
      <vt:lpstr>INSIGHT</vt:lpstr>
      <vt:lpstr>PowerPoint Presentation</vt:lpstr>
    </vt:vector>
  </TitlesOfParts>
  <Company>東京工業大学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Naoto Ohtake</dc:creator>
  <cp:lastModifiedBy>DOAN MINH BAO 20190111</cp:lastModifiedBy>
  <cp:revision>1100</cp:revision>
  <cp:lastPrinted>2019-10-11T09:06:45Z</cp:lastPrinted>
  <dcterms:created xsi:type="dcterms:W3CDTF">2017-12-10T06:56:12Z</dcterms:created>
  <dcterms:modified xsi:type="dcterms:W3CDTF">2024-07-27T12:39:30Z</dcterms:modified>
</cp:coreProperties>
</file>